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Master"/>
  </p:sldMasterIdLst>
  <p:sldIdLst>
    <p:sldId id="256" r:id="rIdSlide1"/>
    <p:sldId id="257" r:id="rIdSlide2"/>
  </p:sldIdLst>
  <p:sldSz cx="12192000" cy="5537128"/>
  <p:notesSz cx="6858000" cy="9144000"/>
  <p:defaultTextStyle>
    <a:defPPr>
      <a:defRPr lang="en-US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6200" cy="76200"/>
</p:viewPr>
</file>

<file path=ppt/_rels/presentation.xml.rels><?xml version="1.0" encoding="UTF-8" standalone="yes"?>
<Relationships xmlns="http://schemas.openxmlformats.org/package/2006/relationships"><Relationship Id="rIdMaster" Type="http://schemas.openxmlformats.org/officeDocument/2006/relationships/slideMaster" Target="slideMasters/slideMaster1.xml"/><Relationship Id="rIdTheme" Type="http://schemas.openxmlformats.org/officeDocument/2006/relationships/theme" Target="theme/theme1.xml"/><Relationship Id="rIdPresProps" Type="http://schemas.openxmlformats.org/officeDocument/2006/relationships/presProps" Target="presProps.xml"/><Relationship Id="rIdViewProps" Type="http://schemas.openxmlformats.org/officeDocument/2006/relationships/viewProps" Target="viewProps.xml"/><Relationship Id="rIdTableStyles" Type="http://schemas.openxmlformats.org/officeDocument/2006/relationships/tableStyles" Target="tableStyles.xml"/><Relationship Id="rIdSlide1" Type="http://schemas.openxmlformats.org/officeDocument/2006/relationships/slide" Target="slides/slide1.xml"/><Relationship Id="rIdSlide2" Type="http://schemas.openxmlformats.org/officeDocument/2006/relationships/slide" Target="slides/slide2.xml"/></Relationships>
</file>

<file path=ppt/slideLayouts/_rels/slideLayout1.xml.rels><?xml version="1.0" encoding="UTF-8" standalone="yes"?>
<Relationships xmlns="http://schemas.openxmlformats.org/package/2006/relationships"><Relationship Id="rIdMaster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Layout1" Type="http://schemas.openxmlformats.org/officeDocument/2006/relationships/slideLayout" Target="../slideLayouts/slideLayout1.xml"/><Relationship Id="rIdTheme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Layout1"/>
  </p:sldLayoutIdLst>
  <p:txStyles>
    <p:titleStyle>
      <a:lvl1pPr>
        <a:defRPr sz="2800"/>
      </a:lvl1pPr>
    </p:titleStyle>
    <p:bodyStyle>
      <a:lvl1pPr>
        <a:defRPr sz="1600"/>
      </a:lvl1pPr>
    </p:bodyStyle>
    <p:otherStyle>
      <a:lvl1pPr>
        <a:defRPr sz="1400"/>
      </a:lvl1pPr>
    </p:otherStyle>
  </p:txStyles>
</p:sldMaster>
</file>

<file path=ppt/slides/_rels/slide1.xml.rels><?xml version="1.0" encoding="UTF-8" standalone="yes"?>
<Relationships xmlns="http://schemas.openxmlformats.org/package/2006/relationships"><Relationship Id="rIdLayout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Layout" Type="http://schemas.openxmlformats.org/officeDocument/2006/relationships/slideLayout" Target="../slideLayouts/slideLayout1.xml"/><Relationship Id="rIdOriginal" Type="http://schemas.openxmlformats.org/officeDocument/2006/relationships/image" Target="../media/original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/>
        </p:nvGraphicFramePr>
        <p:xfrm>
          <a:off x="0" y="0"/>
          <a:ext cx="12192000" cy="5537128"/>
        </p:xfrm>
        <a:graphic>
          <a:graphicData uri="http://schemas.openxmlformats.org/drawingml/2006/table">
            <a:tbl>
              <a:tblPr firstRow="0" bandRow="0"/>
              <a:tblGrid>
                <a:gridCol w="3048000"/>
                <a:gridCol w="3048000"/>
                <a:gridCol w="3048000"/>
                <a:gridCol w="3048000"/>
              </a:tblGrid>
              <a:tr h="922854">
                <a:tc>
                  <a:txBody>
                    <a:bodyPr/>
                    <a:lstStyle/>
                    <a:p>
                      <a:r>
                        <a:rPr lang="en-US" sz="2550" dirty="0">
                          <a:solidFill>
                            <a:srgbClr val="1F2A28"/>
                          </a:solidFill>
                          <a:latin typeface="Calibri"/>
                          <a:cs typeface="Calibri"/>
                        </a:rPr>
                        <a:t/>
                      </a:r>
                    </a:p>
                  </a:txBody>
                  <a:tcPr marL="45720" marR="45720" marT="22860" marB="22860">
                    <a:lnL w="6350">
                      <a:solidFill>
                        <a:srgbClr val="9E9E9C"/>
                      </a:solidFill>
                    </a:lnL>
                    <a:lnR w="6350">
                      <a:solidFill>
                        <a:srgbClr val="9E9E9C"/>
                      </a:solidFill>
                    </a:lnR>
                    <a:lnT w="6350">
                      <a:solidFill>
                        <a:srgbClr val="9E9E9C"/>
                      </a:solidFill>
                    </a:lnT>
                    <a:lnB w="6350">
                      <a:solidFill>
                        <a:srgbClr val="9E9E9C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550" dirty="0">
                          <a:solidFill>
                            <a:srgbClr val="1F2A28"/>
                          </a:solidFill>
                          <a:latin typeface="Calibri"/>
                          <a:cs typeface="Calibri"/>
                        </a:rPr>
                        <a:t>NMW rate</a:t>
                      </a:r>
                    </a:p>
                  </a:txBody>
                  <a:tcPr marL="45720" marR="45720" marT="22860" marB="22860">
                    <a:lnL w="6350">
                      <a:solidFill>
                        <a:srgbClr val="9E9E9C"/>
                      </a:solidFill>
                    </a:lnL>
                    <a:lnR w="6350">
                      <a:solidFill>
                        <a:srgbClr val="9E9E9C"/>
                      </a:solidFill>
                    </a:lnR>
                    <a:lnT w="6350">
                      <a:solidFill>
                        <a:srgbClr val="9E9E9C"/>
                      </a:solidFill>
                    </a:lnT>
                    <a:lnB w="6350">
                      <a:solidFill>
                        <a:srgbClr val="9E9E9C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550" dirty="0">
                          <a:solidFill>
                            <a:srgbClr val="1F2A28"/>
                          </a:solidFill>
                          <a:latin typeface="Calibri"/>
                          <a:cs typeface="Calibri"/>
                        </a:rPr>
                        <a:t>Annual increase (£)</a:t>
                      </a:r>
                    </a:p>
                  </a:txBody>
                  <a:tcPr marL="45720" marR="45720" marT="22860" marB="22860">
                    <a:lnL w="6350">
                      <a:solidFill>
                        <a:srgbClr val="9E9E9C"/>
                      </a:solidFill>
                    </a:lnL>
                    <a:lnR w="6350">
                      <a:solidFill>
                        <a:srgbClr val="9E9E9C"/>
                      </a:solidFill>
                    </a:lnR>
                    <a:lnT w="6350">
                      <a:solidFill>
                        <a:srgbClr val="9E9E9C"/>
                      </a:solidFill>
                    </a:lnT>
                    <a:lnB w="6350">
                      <a:solidFill>
                        <a:srgbClr val="9E9E9C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550" dirty="0">
                          <a:solidFill>
                            <a:srgbClr val="1F2A28"/>
                          </a:solidFill>
                          <a:latin typeface="Calibri"/>
                          <a:cs typeface="Calibri"/>
                        </a:rPr>
                        <a:t>Annual increase (per cent)</a:t>
                      </a:r>
                    </a:p>
                  </a:txBody>
                  <a:tcPr marL="45720" marR="45720" marT="22860" marB="22860">
                    <a:lnL w="6350">
                      <a:solidFill>
                        <a:srgbClr val="9E9E9C"/>
                      </a:solidFill>
                    </a:lnL>
                    <a:lnR w="6350">
                      <a:solidFill>
                        <a:srgbClr val="9E9E9C"/>
                      </a:solidFill>
                    </a:lnR>
                    <a:lnT w="6350">
                      <a:solidFill>
                        <a:srgbClr val="9E9E9C"/>
                      </a:solidFill>
                    </a:lnT>
                    <a:lnB w="6350">
                      <a:solidFill>
                        <a:srgbClr val="9E9E9C"/>
                      </a:solidFill>
                    </a:lnB>
                  </a:tcPr>
                </a:tc>
              </a:tr>
              <a:tr h="922854">
                <a:tc>
                  <a:txBody>
                    <a:bodyPr/>
                    <a:lstStyle/>
                    <a:p>
                      <a:r>
                        <a:rPr lang="en-US" sz="1850" dirty="0">
                          <a:solidFill>
                            <a:srgbClr val="1F2A28"/>
                          </a:solidFill>
                          <a:latin typeface="Calibri"/>
                          <a:cs typeface="Calibri"/>
                        </a:rPr>
                        <a:t>National Living Wage (for those aged 21 and over)</a:t>
                      </a:r>
                    </a:p>
                  </a:txBody>
                  <a:tcPr marL="45720" marR="45720" marT="22860" marB="22860">
                    <a:lnL w="6350">
                      <a:solidFill>
                        <a:srgbClr val="9E9E9C"/>
                      </a:solidFill>
                    </a:lnL>
                    <a:lnR w="6350">
                      <a:solidFill>
                        <a:srgbClr val="9E9E9C"/>
                      </a:solidFill>
                    </a:lnR>
                    <a:lnT w="6350">
                      <a:solidFill>
                        <a:srgbClr val="9E9E9C"/>
                      </a:solidFill>
                    </a:lnT>
                    <a:lnB w="6350">
                      <a:solidFill>
                        <a:srgbClr val="9E9E9C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550" dirty="0">
                          <a:solidFill>
                            <a:srgbClr val="1F2A28"/>
                          </a:solidFill>
                          <a:latin typeface="Calibri"/>
                          <a:cs typeface="Calibri"/>
                        </a:rPr>
                        <a:t>£12.71</a:t>
                      </a:r>
                    </a:p>
                  </a:txBody>
                  <a:tcPr marL="45720" marR="45720" marT="22860" marB="22860">
                    <a:lnL w="6350">
                      <a:solidFill>
                        <a:srgbClr val="9E9E9C"/>
                      </a:solidFill>
                    </a:lnL>
                    <a:lnR w="6350">
                      <a:solidFill>
                        <a:srgbClr val="9E9E9C"/>
                      </a:solidFill>
                    </a:lnR>
                    <a:lnT w="6350">
                      <a:solidFill>
                        <a:srgbClr val="9E9E9C"/>
                      </a:solidFill>
                    </a:lnT>
                    <a:lnB w="6350">
                      <a:solidFill>
                        <a:srgbClr val="9E9E9C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550" dirty="0">
                          <a:solidFill>
                            <a:srgbClr val="1F2A28"/>
                          </a:solidFill>
                          <a:latin typeface="Calibri"/>
                          <a:cs typeface="Calibri"/>
                        </a:rPr>
                        <a:t>£0.50</a:t>
                      </a:r>
                    </a:p>
                  </a:txBody>
                  <a:tcPr marL="45720" marR="45720" marT="22860" marB="22860">
                    <a:lnL w="6350">
                      <a:solidFill>
                        <a:srgbClr val="9E9E9C"/>
                      </a:solidFill>
                    </a:lnL>
                    <a:lnR w="6350">
                      <a:solidFill>
                        <a:srgbClr val="9E9E9C"/>
                      </a:solidFill>
                    </a:lnR>
                    <a:lnT w="6350">
                      <a:solidFill>
                        <a:srgbClr val="9E9E9C"/>
                      </a:solidFill>
                    </a:lnT>
                    <a:lnB w="6350">
                      <a:solidFill>
                        <a:srgbClr val="9E9E9C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550" dirty="0">
                          <a:solidFill>
                            <a:srgbClr val="1F2A28"/>
                          </a:solidFill>
                          <a:latin typeface="Calibri"/>
                          <a:cs typeface="Calibri"/>
                        </a:rPr>
                        <a:t>4.1</a:t>
                      </a:r>
                    </a:p>
                  </a:txBody>
                  <a:tcPr marL="45720" marR="45720" marT="22860" marB="22860">
                    <a:lnL w="6350">
                      <a:solidFill>
                        <a:srgbClr val="9E9E9C"/>
                      </a:solidFill>
                    </a:lnL>
                    <a:lnR w="6350">
                      <a:solidFill>
                        <a:srgbClr val="9E9E9C"/>
                      </a:solidFill>
                    </a:lnR>
                    <a:lnT w="6350">
                      <a:solidFill>
                        <a:srgbClr val="9E9E9C"/>
                      </a:solidFill>
                    </a:lnT>
                    <a:lnB w="6350">
                      <a:solidFill>
                        <a:srgbClr val="9E9E9C"/>
                      </a:solidFill>
                    </a:lnB>
                  </a:tcPr>
                </a:tc>
              </a:tr>
              <a:tr h="922854">
                <a:tc>
                  <a:txBody>
                    <a:bodyPr/>
                    <a:lstStyle/>
                    <a:p>
                      <a:r>
                        <a:rPr lang="en-US" sz="2550" dirty="0">
                          <a:solidFill>
                            <a:srgbClr val="1F2A28"/>
                          </a:solidFill>
                          <a:latin typeface="Calibri"/>
                          <a:cs typeface="Calibri"/>
                        </a:rPr>
                        <a:t>18-20 Year Old Rate</a:t>
                      </a:r>
                    </a:p>
                  </a:txBody>
                  <a:tcPr marL="45720" marR="45720" marT="22860" marB="22860">
                    <a:lnL w="6350">
                      <a:solidFill>
                        <a:srgbClr val="9E9E9C"/>
                      </a:solidFill>
                    </a:lnL>
                    <a:lnR w="6350">
                      <a:solidFill>
                        <a:srgbClr val="9E9E9C"/>
                      </a:solidFill>
                    </a:lnR>
                    <a:lnT w="6350">
                      <a:solidFill>
                        <a:srgbClr val="9E9E9C"/>
                      </a:solidFill>
                    </a:lnT>
                    <a:lnB w="6350">
                      <a:solidFill>
                        <a:srgbClr val="9E9E9C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550" dirty="0">
                          <a:solidFill>
                            <a:srgbClr val="1F2A28"/>
                          </a:solidFill>
                          <a:latin typeface="Calibri"/>
                          <a:cs typeface="Calibri"/>
                        </a:rPr>
                        <a:t>£10.85</a:t>
                      </a:r>
                    </a:p>
                  </a:txBody>
                  <a:tcPr marL="45720" marR="45720" marT="22860" marB="22860">
                    <a:lnL w="6350">
                      <a:solidFill>
                        <a:srgbClr val="9E9E9C"/>
                      </a:solidFill>
                    </a:lnL>
                    <a:lnR w="6350">
                      <a:solidFill>
                        <a:srgbClr val="9E9E9C"/>
                      </a:solidFill>
                    </a:lnR>
                    <a:lnT w="6350">
                      <a:solidFill>
                        <a:srgbClr val="9E9E9C"/>
                      </a:solidFill>
                    </a:lnT>
                    <a:lnB w="6350">
                      <a:solidFill>
                        <a:srgbClr val="9E9E9C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550" dirty="0">
                          <a:solidFill>
                            <a:srgbClr val="1F2A28"/>
                          </a:solidFill>
                          <a:latin typeface="Calibri"/>
                          <a:cs typeface="Calibri"/>
                        </a:rPr>
                        <a:t>£0.85</a:t>
                      </a:r>
                    </a:p>
                  </a:txBody>
                  <a:tcPr marL="45720" marR="45720" marT="22860" marB="22860">
                    <a:lnL w="6350">
                      <a:solidFill>
                        <a:srgbClr val="9E9E9C"/>
                      </a:solidFill>
                    </a:lnL>
                    <a:lnR w="6350">
                      <a:solidFill>
                        <a:srgbClr val="9E9E9C"/>
                      </a:solidFill>
                    </a:lnR>
                    <a:lnT w="6350">
                      <a:solidFill>
                        <a:srgbClr val="9E9E9C"/>
                      </a:solidFill>
                    </a:lnT>
                    <a:lnB w="6350">
                      <a:solidFill>
                        <a:srgbClr val="9E9E9C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550" dirty="0">
                          <a:solidFill>
                            <a:srgbClr val="1F2A28"/>
                          </a:solidFill>
                          <a:latin typeface="Calibri"/>
                          <a:cs typeface="Calibri"/>
                        </a:rPr>
                        <a:t>8.5</a:t>
                      </a:r>
                    </a:p>
                  </a:txBody>
                  <a:tcPr marL="45720" marR="45720" marT="22860" marB="22860">
                    <a:lnL w="6350">
                      <a:solidFill>
                        <a:srgbClr val="9E9E9C"/>
                      </a:solidFill>
                    </a:lnL>
                    <a:lnR w="6350">
                      <a:solidFill>
                        <a:srgbClr val="9E9E9C"/>
                      </a:solidFill>
                    </a:lnR>
                    <a:lnT w="6350">
                      <a:solidFill>
                        <a:srgbClr val="9E9E9C"/>
                      </a:solidFill>
                    </a:lnT>
                    <a:lnB w="6350">
                      <a:solidFill>
                        <a:srgbClr val="9E9E9C"/>
                      </a:solidFill>
                    </a:lnB>
                  </a:tcPr>
                </a:tc>
              </a:tr>
              <a:tr h="922854">
                <a:tc>
                  <a:txBody>
                    <a:bodyPr/>
                    <a:lstStyle/>
                    <a:p>
                      <a:r>
                        <a:rPr lang="en-US" sz="2550" dirty="0">
                          <a:solidFill>
                            <a:srgbClr val="1F2A28"/>
                          </a:solidFill>
                          <a:latin typeface="Calibri"/>
                          <a:cs typeface="Calibri"/>
                        </a:rPr>
                        <a:t>16-17 Year Old Rate</a:t>
                      </a:r>
                    </a:p>
                  </a:txBody>
                  <a:tcPr marL="45720" marR="45720" marT="22860" marB="22860">
                    <a:lnL w="6350">
                      <a:solidFill>
                        <a:srgbClr val="9E9E9C"/>
                      </a:solidFill>
                    </a:lnL>
                    <a:lnR w="6350">
                      <a:solidFill>
                        <a:srgbClr val="9E9E9C"/>
                      </a:solidFill>
                    </a:lnR>
                    <a:lnT w="6350">
                      <a:solidFill>
                        <a:srgbClr val="9E9E9C"/>
                      </a:solidFill>
                    </a:lnT>
                    <a:lnB w="6350">
                      <a:solidFill>
                        <a:srgbClr val="9E9E9C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550" dirty="0">
                          <a:solidFill>
                            <a:srgbClr val="1F2A28"/>
                          </a:solidFill>
                          <a:latin typeface="Calibri"/>
                          <a:cs typeface="Calibri"/>
                        </a:rPr>
                        <a:t>£8.00</a:t>
                      </a:r>
                    </a:p>
                  </a:txBody>
                  <a:tcPr marL="45720" marR="45720" marT="22860" marB="22860">
                    <a:lnL w="6350">
                      <a:solidFill>
                        <a:srgbClr val="9E9E9C"/>
                      </a:solidFill>
                    </a:lnL>
                    <a:lnR w="6350">
                      <a:solidFill>
                        <a:srgbClr val="9E9E9C"/>
                      </a:solidFill>
                    </a:lnR>
                    <a:lnT w="6350">
                      <a:solidFill>
                        <a:srgbClr val="9E9E9C"/>
                      </a:solidFill>
                    </a:lnT>
                    <a:lnB w="6350">
                      <a:solidFill>
                        <a:srgbClr val="9E9E9C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550" dirty="0">
                          <a:solidFill>
                            <a:srgbClr val="1F2A28"/>
                          </a:solidFill>
                          <a:latin typeface="Calibri"/>
                          <a:cs typeface="Calibri"/>
                        </a:rPr>
                        <a:t>£0.45</a:t>
                      </a:r>
                    </a:p>
                  </a:txBody>
                  <a:tcPr marL="45720" marR="45720" marT="22860" marB="22860">
                    <a:lnL w="6350">
                      <a:solidFill>
                        <a:srgbClr val="9E9E9C"/>
                      </a:solidFill>
                    </a:lnL>
                    <a:lnR w="6350">
                      <a:solidFill>
                        <a:srgbClr val="9E9E9C"/>
                      </a:solidFill>
                    </a:lnR>
                    <a:lnT w="6350">
                      <a:solidFill>
                        <a:srgbClr val="9E9E9C"/>
                      </a:solidFill>
                    </a:lnT>
                    <a:lnB w="6350">
                      <a:solidFill>
                        <a:srgbClr val="9E9E9C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550" dirty="0">
                          <a:solidFill>
                            <a:srgbClr val="1F2A28"/>
                          </a:solidFill>
                          <a:latin typeface="Calibri"/>
                          <a:cs typeface="Calibri"/>
                        </a:rPr>
                        <a:t>6.0</a:t>
                      </a:r>
                    </a:p>
                  </a:txBody>
                  <a:tcPr marL="45720" marR="45720" marT="22860" marB="22860">
                    <a:lnL w="6350">
                      <a:solidFill>
                        <a:srgbClr val="9E9E9C"/>
                      </a:solidFill>
                    </a:lnL>
                    <a:lnR w="6350">
                      <a:solidFill>
                        <a:srgbClr val="9E9E9C"/>
                      </a:solidFill>
                    </a:lnR>
                    <a:lnT w="6350">
                      <a:solidFill>
                        <a:srgbClr val="9E9E9C"/>
                      </a:solidFill>
                    </a:lnT>
                    <a:lnB w="6350">
                      <a:solidFill>
                        <a:srgbClr val="9E9E9C"/>
                      </a:solidFill>
                    </a:lnB>
                  </a:tcPr>
                </a:tc>
              </a:tr>
              <a:tr h="922854">
                <a:tc>
                  <a:txBody>
                    <a:bodyPr/>
                    <a:lstStyle/>
                    <a:p>
                      <a:r>
                        <a:rPr lang="en-US" sz="2550" dirty="0">
                          <a:solidFill>
                            <a:srgbClr val="1F2A28"/>
                          </a:solidFill>
                          <a:latin typeface="Calibri"/>
                          <a:cs typeface="Calibri"/>
                        </a:rPr>
                        <a:t>Apprentice Rate</a:t>
                      </a:r>
                    </a:p>
                  </a:txBody>
                  <a:tcPr marL="45720" marR="45720" marT="22860" marB="22860">
                    <a:lnL w="6350">
                      <a:solidFill>
                        <a:srgbClr val="9E9E9C"/>
                      </a:solidFill>
                    </a:lnL>
                    <a:lnR w="6350">
                      <a:solidFill>
                        <a:srgbClr val="9E9E9C"/>
                      </a:solidFill>
                    </a:lnR>
                    <a:lnT w="6350">
                      <a:solidFill>
                        <a:srgbClr val="9E9E9C"/>
                      </a:solidFill>
                    </a:lnT>
                    <a:lnB w="6350">
                      <a:solidFill>
                        <a:srgbClr val="9E9E9C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550" dirty="0">
                          <a:solidFill>
                            <a:srgbClr val="1F2A28"/>
                          </a:solidFill>
                          <a:latin typeface="Calibri"/>
                          <a:cs typeface="Calibri"/>
                        </a:rPr>
                        <a:t>£8.00</a:t>
                      </a:r>
                    </a:p>
                  </a:txBody>
                  <a:tcPr marL="45720" marR="45720" marT="22860" marB="22860">
                    <a:lnL w="6350">
                      <a:solidFill>
                        <a:srgbClr val="9E9E9C"/>
                      </a:solidFill>
                    </a:lnL>
                    <a:lnR w="6350">
                      <a:solidFill>
                        <a:srgbClr val="9E9E9C"/>
                      </a:solidFill>
                    </a:lnR>
                    <a:lnT w="6350">
                      <a:solidFill>
                        <a:srgbClr val="9E9E9C"/>
                      </a:solidFill>
                    </a:lnT>
                    <a:lnB w="6350">
                      <a:solidFill>
                        <a:srgbClr val="9E9E9C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550" dirty="0">
                          <a:solidFill>
                            <a:srgbClr val="1F2A28"/>
                          </a:solidFill>
                          <a:latin typeface="Calibri"/>
                          <a:cs typeface="Calibri"/>
                        </a:rPr>
                        <a:t>£0.45</a:t>
                      </a:r>
                    </a:p>
                  </a:txBody>
                  <a:tcPr marL="45720" marR="45720" marT="22860" marB="22860">
                    <a:lnL w="6350">
                      <a:solidFill>
                        <a:srgbClr val="9E9E9C"/>
                      </a:solidFill>
                    </a:lnL>
                    <a:lnR w="6350">
                      <a:solidFill>
                        <a:srgbClr val="9E9E9C"/>
                      </a:solidFill>
                    </a:lnR>
                    <a:lnT w="6350">
                      <a:solidFill>
                        <a:srgbClr val="9E9E9C"/>
                      </a:solidFill>
                    </a:lnT>
                    <a:lnB w="6350">
                      <a:solidFill>
                        <a:srgbClr val="9E9E9C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550" dirty="0">
                          <a:solidFill>
                            <a:srgbClr val="1F2A28"/>
                          </a:solidFill>
                          <a:latin typeface="Calibri"/>
                          <a:cs typeface="Calibri"/>
                        </a:rPr>
                        <a:t>6.0</a:t>
                      </a:r>
                    </a:p>
                  </a:txBody>
                  <a:tcPr marL="45720" marR="45720" marT="22860" marB="22860">
                    <a:lnL w="6350">
                      <a:solidFill>
                        <a:srgbClr val="9E9E9C"/>
                      </a:solidFill>
                    </a:lnL>
                    <a:lnR w="6350">
                      <a:solidFill>
                        <a:srgbClr val="9E9E9C"/>
                      </a:solidFill>
                    </a:lnR>
                    <a:lnT w="6350">
                      <a:solidFill>
                        <a:srgbClr val="9E9E9C"/>
                      </a:solidFill>
                    </a:lnT>
                    <a:lnB w="6350">
                      <a:solidFill>
                        <a:srgbClr val="9E9E9C"/>
                      </a:solidFill>
                    </a:lnB>
                  </a:tcPr>
                </a:tc>
              </a:tr>
              <a:tr h="922854">
                <a:tc>
                  <a:txBody>
                    <a:bodyPr/>
                    <a:lstStyle/>
                    <a:p>
                      <a:r>
                        <a:rPr lang="en-US" sz="2550" dirty="0">
                          <a:solidFill>
                            <a:srgbClr val="1F2A28"/>
                          </a:solidFill>
                          <a:latin typeface="Calibri"/>
                          <a:cs typeface="Calibri"/>
                        </a:rPr>
                        <a:t>Accommodation Offset</a:t>
                      </a:r>
                    </a:p>
                  </a:txBody>
                  <a:tcPr marL="45720" marR="45720" marT="22860" marB="22860">
                    <a:lnL w="6350">
                      <a:solidFill>
                        <a:srgbClr val="9E9E9C"/>
                      </a:solidFill>
                    </a:lnL>
                    <a:lnR w="6350">
                      <a:solidFill>
                        <a:srgbClr val="9E9E9C"/>
                      </a:solidFill>
                    </a:lnR>
                    <a:lnT w="6350">
                      <a:solidFill>
                        <a:srgbClr val="9E9E9C"/>
                      </a:solidFill>
                    </a:lnT>
                    <a:lnB w="6350">
                      <a:solidFill>
                        <a:srgbClr val="9E9E9C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550" dirty="0">
                          <a:solidFill>
                            <a:srgbClr val="1F2A28"/>
                          </a:solidFill>
                          <a:latin typeface="Calibri"/>
                          <a:cs typeface="Calibri"/>
                        </a:rPr>
                        <a:t>£11.10</a:t>
                      </a:r>
                    </a:p>
                  </a:txBody>
                  <a:tcPr marL="45720" marR="45720" marT="22860" marB="22860">
                    <a:lnL w="6350">
                      <a:solidFill>
                        <a:srgbClr val="9E9E9C"/>
                      </a:solidFill>
                    </a:lnL>
                    <a:lnR w="6350">
                      <a:solidFill>
                        <a:srgbClr val="9E9E9C"/>
                      </a:solidFill>
                    </a:lnR>
                    <a:lnT w="6350">
                      <a:solidFill>
                        <a:srgbClr val="9E9E9C"/>
                      </a:solidFill>
                    </a:lnT>
                    <a:lnB w="6350">
                      <a:solidFill>
                        <a:srgbClr val="9E9E9C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550" dirty="0">
                          <a:solidFill>
                            <a:srgbClr val="1F2A28"/>
                          </a:solidFill>
                          <a:latin typeface="Calibri"/>
                          <a:cs typeface="Calibri"/>
                        </a:rPr>
                        <a:t>£0.44</a:t>
                      </a:r>
                    </a:p>
                  </a:txBody>
                  <a:tcPr marL="45720" marR="45720" marT="22860" marB="22860">
                    <a:lnL w="6350">
                      <a:solidFill>
                        <a:srgbClr val="9E9E9C"/>
                      </a:solidFill>
                    </a:lnL>
                    <a:lnR w="6350">
                      <a:solidFill>
                        <a:srgbClr val="9E9E9C"/>
                      </a:solidFill>
                    </a:lnR>
                    <a:lnT w="6350">
                      <a:solidFill>
                        <a:srgbClr val="9E9E9C"/>
                      </a:solidFill>
                    </a:lnT>
                    <a:lnB w="6350">
                      <a:solidFill>
                        <a:srgbClr val="9E9E9C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550" dirty="0">
                          <a:solidFill>
                            <a:srgbClr val="1F2A28"/>
                          </a:solidFill>
                          <a:latin typeface="Calibri"/>
                          <a:cs typeface="Calibri"/>
                        </a:rPr>
                        <a:t>4.1</a:t>
                      </a:r>
                    </a:p>
                  </a:txBody>
                  <a:tcPr marL="45720" marR="45720" marT="22860" marB="22860">
                    <a:lnL w="6350">
                      <a:solidFill>
                        <a:srgbClr val="9E9E9C"/>
                      </a:solidFill>
                    </a:lnL>
                    <a:lnR w="6350">
                      <a:solidFill>
                        <a:srgbClr val="9E9E9C"/>
                      </a:solidFill>
                    </a:lnR>
                    <a:lnT w="6350">
                      <a:solidFill>
                        <a:srgbClr val="9E9E9C"/>
                      </a:solidFill>
                    </a:lnT>
                    <a:lnB w="6350">
                      <a:solidFill>
                        <a:srgbClr val="9E9E9C"/>
                      </a:solidFill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riginal selection (reference)"/>
          <p:cNvPicPr>
            <a:picLocks noChangeAspect="1"/>
          </p:cNvPicPr>
          <p:nvPr/>
        </p:nvPicPr>
        <p:blipFill>
          <a:blip r:embed="rIdOriginal"/>
          <a:stretch>
            <a:fillRect/>
          </a:stretch>
        </p:blipFill>
        <p:spPr>
          <a:xfrm>
            <a:off x="0" y="0"/>
            <a:ext cx="12192000" cy="553712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ulse Replica">
  <a:themeElements>
    <a:clrScheme name="Pulse">
      <a:dk1>
        <a:srgbClr val="1F2A28"/>
      </a:dk1>
      <a:lt1>
        <a:srgbClr val="FFFFFF"/>
      </a:lt1>
      <a:dk2>
        <a:srgbClr val="082A25"/>
      </a:dk2>
      <a:lt2>
        <a:srgbClr val="F3F8F6"/>
      </a:lt2>
      <a:accent1>
        <a:srgbClr val="0E6B4F"/>
      </a:accent1>
      <a:accent2>
        <a:srgbClr val="64E6BD"/>
      </a:accent2>
      <a:accent3>
        <a:srgbClr val="14231F"/>
      </a:accent3>
      <a:accent4>
        <a:srgbClr val="8A5A08"/>
      </a:accent4>
      <a:accent5>
        <a:srgbClr val="5F6B68"/>
      </a:accent5>
      <a:accent6>
        <a:srgbClr val="A1262B"/>
      </a:accent6>
      <a:hlink>
        <a:srgbClr val="0B6E57"/>
      </a:hlink>
      <a:folHlink>
        <a:srgbClr val="5F6B68"/>
      </a:folHlink>
    </a:clrScheme>
    <a:fontScheme name="Puls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Puls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Pulse Extractor</Application>
  <PresentationFormat>Custom</PresentationFormat>
  <Slides>2</Slides>
  <Company>Pulse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National Minimum Wage in 2026 - GOV.UK — Pulse Smart Snip — Editable Replica</dc:title>
  <dc:subject>The National Minimum Wage in 2026 - GOV.UK</dc:subject>
  <dc:creator>Pulse Extractor</dc:creator>
  <cp:keywords>Pulse; undefined</cp:keywords>
  <dc:description>Source: https://www.gov.uk/government/publications/the-national-minimum-wage-in-2026/the-national-minimum-wage-in-2026</dc:description>
  <cp:lastModifiedBy>Pulse Extractor</cp:lastModifiedBy>
  <dcterms:created xsi:type="dcterms:W3CDTF">2026-09-20T15:45:37Z</dcterms:created>
  <dcterms:modified xsi:type="dcterms:W3CDTF">2026-09-20T15:45:37Z</dcterms:modified>
</cp:coreProperties>
</file>